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80487452"/>
              </p:ext>
            </p:extLst>
          </p:nvPr>
        </p:nvGraphicFramePr>
        <p:xfrm>
          <a:off x="200472" y="2637546"/>
          <a:ext cx="4573141" cy="1935480"/>
        </p:xfrm>
        <a:graphic>
          <a:graphicData uri="http://schemas.openxmlformats.org/drawingml/2006/table">
            <a:tbl>
              <a:tblPr/>
              <a:tblGrid>
                <a:gridCol w="4573141">
                  <a:extLst>
                    <a:ext uri="{9D8B030D-6E8A-4147-A177-3AD203B41FA5}">
                      <a16:colId xmlns:a16="http://schemas.microsoft.com/office/drawing/2014/main" val="20000"/>
                    </a:ext>
                  </a:extLst>
                </a:gridCol>
              </a:tblGrid>
              <a:tr h="18944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108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18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kk-KZ" altLang="ru-RU" sz="1200" b="1" dirty="0"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сәуірдегі</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262158"/>
          </a:xfrm>
          <a:prstGeom prst="rect">
            <a:avLst/>
          </a:prstGeom>
        </p:spPr>
        <p:txBody>
          <a:bodyPr wrap="square">
            <a:spAutoFit/>
          </a:bodyPr>
          <a:lstStyle/>
          <a:p>
            <a:pPr lvl="0" algn="ctr"/>
            <a:r>
              <a:rPr lang="ru-RU" altLang="ru-RU" sz="1200" b="1" dirty="0" err="1" smtClean="0">
                <a:solidFill>
                  <a:srgbClr val="000000"/>
                </a:solidFill>
                <a:latin typeface="Times New Roman" panose="02020603050405020304" pitchFamily="18" charset="0"/>
                <a:cs typeface="Times New Roman" panose="02020603050405020304" pitchFamily="18" charset="0"/>
              </a:rPr>
              <a:t>Қызылорда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19 </a:t>
            </a:r>
            <a:r>
              <a:rPr lang="kk-KZ" altLang="ru-RU" sz="1100" b="1" dirty="0" smtClean="0">
                <a:solidFill>
                  <a:srgbClr val="000000"/>
                </a:solidFill>
                <a:latin typeface="Times New Roman" panose="02020603050405020304" pitchFamily="18" charset="0"/>
                <a:cs typeface="Times New Roman" panose="02020603050405020304" pitchFamily="18" charset="0"/>
              </a:rPr>
              <a:t>сәуірге ауа </a:t>
            </a:r>
            <a:r>
              <a:rPr lang="kk-KZ" altLang="ru-RU" sz="1100" b="1" dirty="0">
                <a:solidFill>
                  <a:srgbClr val="000000"/>
                </a:solidFill>
                <a:latin typeface="Times New Roman" panose="02020603050405020304" pitchFamily="18" charset="0"/>
                <a:cs typeface="Times New Roman" panose="02020603050405020304" pitchFamily="18" charset="0"/>
              </a:rPr>
              <a:t>райы </a:t>
            </a:r>
            <a:r>
              <a:rPr lang="kk-KZ" altLang="ru-RU" sz="1100" b="1" dirty="0" smtClean="0">
                <a:solidFill>
                  <a:srgbClr val="000000"/>
                </a:solidFill>
                <a:latin typeface="Times New Roman" panose="02020603050405020304" pitchFamily="18" charset="0"/>
                <a:cs typeface="Times New Roman" panose="02020603050405020304" pitchFamily="18" charset="0"/>
              </a:rPr>
              <a:t>болжамы </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18 </a:t>
            </a:r>
            <a:r>
              <a:rPr lang="kk-KZ" altLang="ru-RU" sz="1100" b="1" dirty="0" smtClean="0">
                <a:solidFill>
                  <a:srgbClr val="000000"/>
                </a:solidFill>
                <a:latin typeface="Times New Roman" panose="02020603050405020304" pitchFamily="18" charset="0"/>
                <a:cs typeface="Times New Roman" panose="02020603050405020304" pitchFamily="18" charset="0"/>
              </a:rPr>
              <a:t>сәуір сағ. </a:t>
            </a:r>
            <a:r>
              <a:rPr lang="ru-RU" altLang="ru-RU" sz="1100" b="1" dirty="0" smtClean="0">
                <a:solidFill>
                  <a:srgbClr val="000000"/>
                </a:solidFill>
                <a:latin typeface="Times New Roman" panose="02020603050405020304" pitchFamily="18" charset="0"/>
                <a:cs typeface="Times New Roman" panose="02020603050405020304" pitchFamily="18" charset="0"/>
              </a:rPr>
              <a:t>20-дан</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19 </a:t>
            </a:r>
            <a:r>
              <a:rPr lang="kk-KZ" altLang="ru-RU" sz="1100" b="1" dirty="0" smtClean="0">
                <a:solidFill>
                  <a:srgbClr val="000000"/>
                </a:solidFill>
                <a:latin typeface="Times New Roman" panose="02020603050405020304" pitchFamily="18" charset="0"/>
                <a:cs typeface="Times New Roman" panose="02020603050405020304" pitchFamily="18" charset="0"/>
              </a:rPr>
              <a:t>сәуір сағ.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Аздаған бұлтты, </a:t>
            </a:r>
            <a:r>
              <a:rPr lang="kk-KZ" sz="1200" dirty="0">
                <a:latin typeface="Times New Roman" panose="02020603050405020304" pitchFamily="18" charset="0"/>
                <a:cs typeface="Times New Roman" panose="02020603050405020304" pitchFamily="18" charset="0"/>
              </a:rPr>
              <a:t>жауын-шашынсыз. </a:t>
            </a:r>
            <a:r>
              <a:rPr lang="kk-KZ" sz="1200" dirty="0" smtClean="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оңтүстік-шығыстан </a:t>
            </a:r>
            <a:r>
              <a:rPr lang="kk-KZ" sz="1200" dirty="0" smtClean="0">
                <a:latin typeface="Times New Roman" panose="02020603050405020304" pitchFamily="18" charset="0"/>
                <a:cs typeface="Times New Roman" panose="02020603050405020304" pitchFamily="18" charset="0"/>
              </a:rPr>
              <a:t>соғады, күші 9-14 м/с. Ауаның температурасы түнде 2-4, күндіз </a:t>
            </a:r>
            <a:r>
              <a:rPr lang="kk-KZ" sz="1200" dirty="0" smtClean="0">
                <a:latin typeface="Times New Roman" panose="02020603050405020304" pitchFamily="18" charset="0"/>
                <a:cs typeface="Times New Roman" panose="02020603050405020304" pitchFamily="18" charset="0"/>
              </a:rPr>
              <a:t>18-20 </a:t>
            </a:r>
            <a:r>
              <a:rPr lang="kk-KZ" sz="1200" dirty="0" smtClean="0">
                <a:latin typeface="Times New Roman" panose="02020603050405020304" pitchFamily="18" charset="0"/>
                <a:cs typeface="Times New Roman" panose="02020603050405020304" pitchFamily="18" charset="0"/>
              </a:rPr>
              <a:t>градус жылы.</a:t>
            </a:r>
          </a:p>
          <a:p>
            <a:pPr indent="182563" algn="just"/>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Түнде </a:t>
            </a:r>
            <a:r>
              <a:rPr lang="kk-KZ" altLang="ru-RU" sz="1200" b="1" dirty="0" smtClean="0">
                <a:solidFill>
                  <a:srgbClr val="000000"/>
                </a:solidFill>
                <a:latin typeface="Times New Roman" panose="02020603050405020304" pitchFamily="18" charset="0"/>
                <a:cs typeface="Times New Roman" panose="02020603050405020304" pitchFamily="18" charset="0"/>
              </a:rPr>
              <a:t>20</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сәуірге ауа райы болжамы</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19 </a:t>
            </a:r>
            <a:r>
              <a:rPr lang="kk-KZ" altLang="ru-RU" sz="1200" b="1" dirty="0" smtClean="0">
                <a:solidFill>
                  <a:srgbClr val="000000"/>
                </a:solidFill>
                <a:latin typeface="Times New Roman" panose="02020603050405020304" pitchFamily="18" charset="0"/>
                <a:cs typeface="Times New Roman" panose="02020603050405020304" pitchFamily="18" charset="0"/>
              </a:rPr>
              <a:t>сәуір сағ. </a:t>
            </a:r>
            <a:r>
              <a:rPr lang="ru-RU" altLang="ru-RU" sz="1200" b="1" dirty="0" smtClean="0">
                <a:solidFill>
                  <a:srgbClr val="000000"/>
                </a:solidFill>
                <a:latin typeface="Times New Roman" panose="02020603050405020304" pitchFamily="18" charset="0"/>
                <a:cs typeface="Times New Roman" panose="02020603050405020304" pitchFamily="18" charset="0"/>
              </a:rPr>
              <a:t>20-дан</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20 </a:t>
            </a:r>
            <a:r>
              <a:rPr lang="kk-KZ" altLang="ru-RU" sz="1200" b="1" dirty="0" smtClean="0">
                <a:solidFill>
                  <a:srgbClr val="000000"/>
                </a:solidFill>
                <a:latin typeface="Times New Roman" panose="02020603050405020304" pitchFamily="18" charset="0"/>
                <a:cs typeface="Times New Roman" panose="02020603050405020304" pitchFamily="18" charset="0"/>
              </a:rPr>
              <a:t>сәуір сағ. </a:t>
            </a:r>
            <a:r>
              <a:rPr lang="ru-RU" altLang="ru-RU" sz="1200" b="1" dirty="0" smtClean="0">
                <a:solidFill>
                  <a:srgbClr val="000000"/>
                </a:solidFill>
                <a:latin typeface="Times New Roman" panose="02020603050405020304" pitchFamily="18" charset="0"/>
                <a:cs typeface="Times New Roman" panose="02020603050405020304" pitchFamily="18" charset="0"/>
              </a:rPr>
              <a:t>08-ге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Аздаған бұлтты, жауын-шашынсыз. Жел </a:t>
            </a:r>
            <a:r>
              <a:rPr lang="kk-KZ" sz="1200" dirty="0">
                <a:latin typeface="Times New Roman" panose="02020603050405020304" pitchFamily="18" charset="0"/>
                <a:cs typeface="Times New Roman" panose="02020603050405020304" pitchFamily="18" charset="0"/>
              </a:rPr>
              <a:t>оңтүстік-шығыстан </a:t>
            </a:r>
            <a:r>
              <a:rPr lang="kk-KZ" sz="1200" dirty="0" smtClean="0">
                <a:latin typeface="Times New Roman" panose="02020603050405020304" pitchFamily="18" charset="0"/>
                <a:cs typeface="Times New Roman" panose="02020603050405020304" pitchFamily="18" charset="0"/>
              </a:rPr>
              <a:t>соғады, күші 7-12 м/с</a:t>
            </a:r>
            <a:r>
              <a:rPr lang="kk-KZ" sz="1200" dirty="0">
                <a:latin typeface="Times New Roman" panose="02020603050405020304" pitchFamily="18" charset="0"/>
                <a:cs typeface="Times New Roman" panose="02020603050405020304" pitchFamily="18" charset="0"/>
              </a:rPr>
              <a:t>. Ауаның </a:t>
            </a:r>
            <a:r>
              <a:rPr lang="kk-KZ" sz="1200" dirty="0" smtClean="0">
                <a:latin typeface="Times New Roman" panose="02020603050405020304" pitchFamily="18" charset="0"/>
                <a:cs typeface="Times New Roman" panose="02020603050405020304" pitchFamily="18" charset="0"/>
              </a:rPr>
              <a:t>температурасы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5-7 </a:t>
            </a:r>
            <a:r>
              <a:rPr lang="kk-KZ" sz="1200" dirty="0" smtClean="0">
                <a:latin typeface="Times New Roman" panose="02020603050405020304" pitchFamily="18" charset="0"/>
                <a:cs typeface="Times New Roman" panose="02020603050405020304" pitchFamily="18" charset="0"/>
              </a:rPr>
              <a:t>градус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3" y="2699029"/>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сейілуіне</a:t>
            </a:r>
            <a:r>
              <a:rPr lang="ru-RU" sz="1200" b="1"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төмен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56369675"/>
              </p:ext>
            </p:extLst>
          </p:nvPr>
        </p:nvGraphicFramePr>
        <p:xfrm>
          <a:off x="5026096" y="4531958"/>
          <a:ext cx="4691064" cy="1830500"/>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1485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720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720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720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24720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336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24720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79611">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342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1696772069"/>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3"/>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dirty="0" smtClean="0">
                          <a:latin typeface="Times New Roman" panose="02020603050405020304" pitchFamily="18" charset="0"/>
                          <a:cs typeface="Times New Roman" panose="02020603050405020304" pitchFamily="18" charset="0"/>
                        </a:rPr>
                        <a:t>Жокелова А.</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17554</TotalTime>
  <Words>548</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4249</cp:revision>
  <cp:lastPrinted>2021-07-01T07:38:07Z</cp:lastPrinted>
  <dcterms:created xsi:type="dcterms:W3CDTF">2018-03-27T06:03:00Z</dcterms:created>
  <dcterms:modified xsi:type="dcterms:W3CDTF">2026-04-18T07:13:31Z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